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0" r:id="rId6"/>
    <p:sldId id="261" r:id="rId7"/>
    <p:sldId id="262" r:id="rId8"/>
    <p:sldId id="263" r:id="rId9"/>
    <p:sldId id="264" r:id="rId1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22550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202260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30273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3694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105455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349626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397375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50343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100216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362259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1DDF5D5-9FFB-4CE5-A7C9-C6045A16954B}" type="datetimeFigureOut">
              <a:rPr lang="pt-BR" smtClean="0"/>
              <a:pPr/>
              <a:t>10/10/2018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5DEFB35-E9CA-4611-8975-8F5CA231EF38}" type="slidenum">
              <a:rPr lang="pt-BR" smtClean="0"/>
              <a:pPr/>
              <a:t>‹nº›</a:t>
            </a:fld>
            <a:endParaRPr lang="pt-BR"/>
          </a:p>
        </p:txBody>
      </p:sp>
    </p:spTree>
    <p:extLst>
      <p:ext uri="{BB962C8B-B14F-4D97-AF65-F5344CB8AC3E}">
        <p14:creationId xmlns:p14="http://schemas.microsoft.com/office/powerpoint/2010/main" val="103879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DF5D5-9FFB-4CE5-A7C9-C6045A16954B}" type="datetimeFigureOut">
              <a:rPr lang="pt-BR" smtClean="0"/>
              <a:pPr/>
              <a:t>10/10/2018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FB35-E9CA-4611-8975-8F5CA231EF38}" type="slidenum">
              <a:rPr lang="pt-BR" smtClean="0"/>
              <a:pPr/>
              <a:t>‹nº›</a:t>
            </a:fld>
            <a:endParaRPr lang="pt-BR"/>
          </a:p>
        </p:txBody>
      </p:sp>
    </p:spTree>
    <p:extLst>
      <p:ext uri="{BB962C8B-B14F-4D97-AF65-F5344CB8AC3E}">
        <p14:creationId xmlns:p14="http://schemas.microsoft.com/office/powerpoint/2010/main" val="380157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Picture 10" descr="D:\Clientes_Atuais\AIDA\2018\2_Eventos_banners\5_maio\15_05_2018_aida_ansp_semana_educação_financeira\fundo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5677"/>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187624" y="1427292"/>
            <a:ext cx="6696744" cy="954107"/>
          </a:xfrm>
          <a:prstGeom prst="rect">
            <a:avLst/>
          </a:prstGeom>
          <a:noFill/>
        </p:spPr>
        <p:txBody>
          <a:bodyPr wrap="square" rtlCol="0">
            <a:spAutoFit/>
          </a:bodyPr>
          <a:lstStyle/>
          <a:p>
            <a:pPr algn="just"/>
            <a:r>
              <a:rPr lang="es-ES_tradnl" sz="2800" b="1" dirty="0" smtClean="0">
                <a:solidFill>
                  <a:schemeClr val="tx1">
                    <a:lumMod val="75000"/>
                    <a:lumOff val="25000"/>
                  </a:schemeClr>
                </a:solidFill>
                <a:latin typeface="Leelawadee" panose="020B0502040204020203" pitchFamily="34" charset="-34"/>
                <a:cs typeface="Leelawadee" panose="020B0502040204020203" pitchFamily="34" charset="-34"/>
              </a:rPr>
              <a:t>Una </a:t>
            </a:r>
            <a:r>
              <a:rPr lang="es-ES_tradnl" sz="2800" b="1" dirty="0">
                <a:solidFill>
                  <a:schemeClr val="tx1">
                    <a:lumMod val="75000"/>
                    <a:lumOff val="25000"/>
                  </a:schemeClr>
                </a:solidFill>
                <a:latin typeface="Leelawadee" panose="020B0502040204020203" pitchFamily="34" charset="-34"/>
                <a:cs typeface="Leelawadee" panose="020B0502040204020203" pitchFamily="34" charset="-34"/>
              </a:rPr>
              <a:t>v</a:t>
            </a:r>
            <a:r>
              <a:rPr lang="es-ES_tradnl" sz="2800" b="1" dirty="0" smtClean="0">
                <a:solidFill>
                  <a:schemeClr val="tx1">
                    <a:lumMod val="75000"/>
                    <a:lumOff val="25000"/>
                  </a:schemeClr>
                </a:solidFill>
                <a:latin typeface="Leelawadee" panose="020B0502040204020203" pitchFamily="34" charset="-34"/>
                <a:cs typeface="Leelawadee" panose="020B0502040204020203" pitchFamily="34" charset="-34"/>
              </a:rPr>
              <a:t>ez más, sobre Mariana, </a:t>
            </a:r>
            <a:r>
              <a:rPr lang="es-ES_tradnl" sz="2800" b="1" dirty="0" smtClean="0">
                <a:solidFill>
                  <a:schemeClr val="tx1">
                    <a:lumMod val="75000"/>
                    <a:lumOff val="25000"/>
                  </a:schemeClr>
                </a:solidFill>
                <a:latin typeface="Leelawadee" panose="020B0502040204020203" pitchFamily="34" charset="-34"/>
                <a:cs typeface="Leelawadee" panose="020B0502040204020203" pitchFamily="34" charset="-34"/>
              </a:rPr>
              <a:t>y el futuro del seguro </a:t>
            </a:r>
            <a:r>
              <a:rPr lang="es-ES_tradnl" sz="2800" b="1" smtClean="0">
                <a:solidFill>
                  <a:schemeClr val="tx1">
                    <a:lumMod val="75000"/>
                    <a:lumOff val="25000"/>
                  </a:schemeClr>
                </a:solidFill>
                <a:latin typeface="Leelawadee" panose="020B0502040204020203" pitchFamily="34" charset="-34"/>
                <a:cs typeface="Leelawadee" panose="020B0502040204020203" pitchFamily="34" charset="-34"/>
              </a:rPr>
              <a:t>ambiental obligatorio</a:t>
            </a:r>
            <a:endParaRPr lang="es-ES_tradnl" sz="2800" b="1" dirty="0">
              <a:solidFill>
                <a:schemeClr val="tx1">
                  <a:lumMod val="75000"/>
                  <a:lumOff val="25000"/>
                </a:schemeClr>
              </a:solidFill>
              <a:latin typeface="Leelawadee" panose="020B0502040204020203" pitchFamily="34" charset="-34"/>
              <a:cs typeface="Leelawadee" panose="020B0502040204020203" pitchFamily="34" charset="-34"/>
            </a:endParaRPr>
          </a:p>
        </p:txBody>
      </p:sp>
      <p:sp>
        <p:nvSpPr>
          <p:cNvPr id="6" name="CaixaDeTexto 5"/>
          <p:cNvSpPr txBox="1"/>
          <p:nvPr/>
        </p:nvSpPr>
        <p:spPr>
          <a:xfrm>
            <a:off x="4572000" y="4348260"/>
            <a:ext cx="4248472" cy="830997"/>
          </a:xfrm>
          <a:prstGeom prst="rect">
            <a:avLst/>
          </a:prstGeom>
          <a:noFill/>
        </p:spPr>
        <p:txBody>
          <a:bodyPr wrap="square" rtlCol="0">
            <a:spAutoFit/>
          </a:bodyPr>
          <a:lstStyle/>
          <a:p>
            <a:pPr algn="just"/>
            <a:r>
              <a:rPr lang="es-ES_tradnl" sz="1600" b="1" dirty="0" smtClean="0">
                <a:solidFill>
                  <a:schemeClr val="tx1">
                    <a:lumMod val="75000"/>
                    <a:lumOff val="25000"/>
                  </a:schemeClr>
                </a:solidFill>
                <a:latin typeface="Leelawadee" panose="020B0502040204020203" pitchFamily="34" charset="-34"/>
                <a:cs typeface="Leelawadee" panose="020B0502040204020203" pitchFamily="34" charset="-34"/>
              </a:rPr>
              <a:t>Maria da Gloria Faria </a:t>
            </a:r>
          </a:p>
          <a:p>
            <a:pPr algn="just"/>
            <a:r>
              <a:rPr lang="es-ES_tradnl" sz="1600" b="1" dirty="0" smtClean="0">
                <a:solidFill>
                  <a:schemeClr val="tx1">
                    <a:lumMod val="75000"/>
                    <a:lumOff val="25000"/>
                  </a:schemeClr>
                </a:solidFill>
                <a:latin typeface="Leelawadee" panose="020B0502040204020203" pitchFamily="34" charset="-34"/>
                <a:cs typeface="Leelawadee" panose="020B0502040204020203" pitchFamily="34" charset="-34"/>
              </a:rPr>
              <a:t>Presidente do GNT de Novas Tecnologias  AIDA  -  Brasil</a:t>
            </a:r>
            <a:endParaRPr lang="es-ES_tradnl" sz="1600" b="1" dirty="0">
              <a:solidFill>
                <a:schemeClr val="tx1">
                  <a:lumMod val="75000"/>
                  <a:lumOff val="25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73688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rlos.reis\Desktop\desastre Mari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304" y="980728"/>
            <a:ext cx="6211391" cy="38884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223627" y="5229200"/>
            <a:ext cx="6696744" cy="954107"/>
          </a:xfrm>
          <a:prstGeom prst="rect">
            <a:avLst/>
          </a:prstGeom>
          <a:noFill/>
        </p:spPr>
        <p:txBody>
          <a:bodyPr wrap="square" rtlCol="0">
            <a:spAutoFit/>
          </a:bodyPr>
          <a:lstStyle/>
          <a:p>
            <a:pPr algn="just"/>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El 5 de noviembre de 2015 tuvo lugar el mayor desastre ambiental jamás registrado en Brasil. Se rompió el muro de contención de la represa minera </a:t>
            </a:r>
            <a:r>
              <a:rPr lang="es-ES_tradnl" sz="1400" dirty="0" err="1" smtClean="0">
                <a:solidFill>
                  <a:schemeClr val="tx1">
                    <a:lumMod val="75000"/>
                    <a:lumOff val="25000"/>
                  </a:schemeClr>
                </a:solidFill>
                <a:latin typeface="Leelawadee" panose="020B0502040204020203" pitchFamily="34" charset="-34"/>
                <a:cs typeface="Leelawadee" panose="020B0502040204020203" pitchFamily="34" charset="-34"/>
              </a:rPr>
              <a:t>Fundão</a:t>
            </a: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 dejando un rastro de lodo desde el distrito de Bento Rodrigues, en Mariana, en la Región Central de Minas Gerais, hasta el mar.</a:t>
            </a:r>
            <a:endParaRPr lang="es-ES_tradnl" sz="1400" dirty="0">
              <a:solidFill>
                <a:schemeClr val="tx1">
                  <a:lumMod val="75000"/>
                  <a:lumOff val="25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01724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107" y="1600200"/>
            <a:ext cx="7229785" cy="4525963"/>
          </a:xfrm>
        </p:spPr>
      </p:pic>
      <p:pic>
        <p:nvPicPr>
          <p:cNvPr id="4" name="Picture 3" descr="D:\Clientes_Atuais\AIDA\2018\2_Eventos_banners\5_maio\15_05_2018_aida_ansp_semana_educação_financeira\fundo banne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2"/>
            <a:ext cx="9144000" cy="68556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517207"/>
            <a:ext cx="3846320" cy="381265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8" name="CaixaDeTexto 7"/>
          <p:cNvSpPr txBox="1"/>
          <p:nvPr/>
        </p:nvSpPr>
        <p:spPr>
          <a:xfrm>
            <a:off x="280483" y="1838483"/>
            <a:ext cx="4108668" cy="3385542"/>
          </a:xfrm>
          <a:prstGeom prst="rect">
            <a:avLst/>
          </a:prstGeom>
          <a:noFill/>
        </p:spPr>
        <p:txBody>
          <a:bodyPr wrap="square" rtlCol="0">
            <a:spAutoFit/>
          </a:bodyPr>
          <a:lstStyle/>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Los desechos del proyecto minero llegaron al Río Doce, afectaron a más de 40 ciudades, pasando también por </a:t>
            </a:r>
            <a:r>
              <a:rPr lang="es-ES_tradnl" sz="1400" dirty="0" err="1" smtClean="0">
                <a:solidFill>
                  <a:schemeClr val="tx1">
                    <a:lumMod val="75000"/>
                    <a:lumOff val="25000"/>
                  </a:schemeClr>
                </a:solidFill>
                <a:latin typeface="Leelawadee" panose="020B0502040204020203" pitchFamily="34" charset="-34"/>
                <a:cs typeface="Leelawadee" panose="020B0502040204020203" pitchFamily="34" charset="-34"/>
              </a:rPr>
              <a:t>Espírito</a:t>
            </a: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 Santo, y cambiaron la vida de miles de personas.</a:t>
            </a:r>
          </a:p>
          <a:p>
            <a:pPr algn="just">
              <a:buClr>
                <a:srgbClr val="C00000"/>
              </a:buClr>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Al día de hoy todavía no está definida la cifra de víctimas directas e indirectas de la tragedia. El rompimiento afectó a toda la economía de la región, causando perjuicios de todos los órdenes. </a:t>
            </a: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Wingdings" panose="05000000000000000000" pitchFamily="2" charset="2"/>
              <a:buChar char="ü"/>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endParaRPr lang="pt-BR" dirty="0"/>
          </a:p>
        </p:txBody>
      </p:sp>
    </p:spTree>
    <p:extLst>
      <p:ext uri="{BB962C8B-B14F-4D97-AF65-F5344CB8AC3E}">
        <p14:creationId xmlns:p14="http://schemas.microsoft.com/office/powerpoint/2010/main" val="382968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6"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7"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err="1" smtClean="0">
                <a:solidFill>
                  <a:schemeClr val="tx1">
                    <a:lumMod val="75000"/>
                    <a:lumOff val="25000"/>
                  </a:schemeClr>
                </a:solidFill>
                <a:effectLst>
                  <a:outerShdw blurRad="38100" dist="38100" dir="2700000" algn="tl">
                    <a:srgbClr val="000000">
                      <a:alpha val="43137"/>
                    </a:srgbClr>
                  </a:outerShdw>
                </a:effectLst>
              </a:rPr>
              <a:t>Acciones</a:t>
            </a:r>
            <a:r>
              <a:rPr lang="pt-BR" sz="2800" dirty="0" smtClean="0">
                <a:solidFill>
                  <a:schemeClr val="tx1">
                    <a:lumMod val="75000"/>
                    <a:lumOff val="25000"/>
                  </a:schemeClr>
                </a:solidFill>
                <a:effectLst>
                  <a:outerShdw blurRad="38100" dist="38100" dir="2700000" algn="tl">
                    <a:srgbClr val="000000">
                      <a:alpha val="43137"/>
                    </a:srgbClr>
                  </a:outerShdw>
                </a:effectLst>
              </a:rPr>
              <a:t> </a:t>
            </a:r>
            <a:r>
              <a:rPr lang="pt-BR" sz="2800" dirty="0" err="1" smtClean="0">
                <a:solidFill>
                  <a:schemeClr val="tx1">
                    <a:lumMod val="75000"/>
                    <a:lumOff val="25000"/>
                  </a:schemeClr>
                </a:solidFill>
                <a:effectLst>
                  <a:outerShdw blurRad="38100" dist="38100" dir="2700000" algn="tl">
                    <a:srgbClr val="000000">
                      <a:alpha val="43137"/>
                    </a:srgbClr>
                  </a:outerShdw>
                </a:effectLst>
              </a:rPr>
              <a:t>Judiciales</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sp>
        <p:nvSpPr>
          <p:cNvPr id="8" name="CaixaDeTexto 7"/>
          <p:cNvSpPr txBox="1"/>
          <p:nvPr/>
        </p:nvSpPr>
        <p:spPr>
          <a:xfrm>
            <a:off x="453794" y="1838484"/>
            <a:ext cx="4108668" cy="4647425"/>
          </a:xfrm>
          <a:prstGeom prst="rect">
            <a:avLst/>
          </a:prstGeom>
          <a:noFill/>
        </p:spPr>
        <p:txBody>
          <a:bodyPr wrap="square" rtlCol="0">
            <a:spAutoFit/>
          </a:bodyPr>
          <a:lstStyle/>
          <a:p>
            <a:pPr algn="just">
              <a:buClr>
                <a:srgbClr val="C00000"/>
              </a:buClr>
            </a:pPr>
            <a:r>
              <a:rPr lang="es-ES_tradnl" sz="1400" b="1" dirty="0" smtClean="0">
                <a:solidFill>
                  <a:schemeClr val="tx1">
                    <a:lumMod val="75000"/>
                    <a:lumOff val="25000"/>
                  </a:schemeClr>
                </a:solidFill>
                <a:latin typeface="Leelawadee" panose="020B0502040204020203" pitchFamily="34" charset="-34"/>
                <a:cs typeface="Leelawadee" panose="020B0502040204020203" pitchFamily="34" charset="-34"/>
              </a:rPr>
              <a:t>Proceso Criminal</a:t>
            </a:r>
          </a:p>
          <a:p>
            <a:pPr indent="-285750" algn="just">
              <a:buClr>
                <a:srgbClr val="C00000"/>
              </a:buClr>
              <a:buFont typeface="Wingdings" panose="05000000000000000000" pitchFamily="2" charset="2"/>
              <a:buChar char="ü"/>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Arial" panose="020B0604020202020204" pitchFamily="34" charset="0"/>
              <a:buChar char="•"/>
            </a:pP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El 18 de noviembre de 2016 </a:t>
            </a:r>
            <a:r>
              <a:rPr lang="es-ES_tradnl" sz="1200" dirty="0" err="1" smtClean="0">
                <a:solidFill>
                  <a:schemeClr val="tx1">
                    <a:lumMod val="75000"/>
                    <a:lumOff val="25000"/>
                  </a:schemeClr>
                </a:solidFill>
                <a:latin typeface="Leelawadee" panose="020B0502040204020203" pitchFamily="34" charset="-34"/>
                <a:cs typeface="Leelawadee" panose="020B0502040204020203" pitchFamily="34" charset="-34"/>
              </a:rPr>
              <a:t>Samarco</a:t>
            </a: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 sus controladoras y 22 personas fueron </a:t>
            </a:r>
            <a:r>
              <a:rPr lang="es-ES_tradnl" sz="1200" b="1" dirty="0" smtClean="0">
                <a:solidFill>
                  <a:schemeClr val="tx1">
                    <a:lumMod val="75000"/>
                    <a:lumOff val="25000"/>
                  </a:schemeClr>
                </a:solidFill>
                <a:latin typeface="Leelawadee" panose="020B0502040204020203" pitchFamily="34" charset="-34"/>
                <a:cs typeface="Leelawadee" panose="020B0502040204020203" pitchFamily="34" charset="-34"/>
              </a:rPr>
              <a:t>procesadas en una acción criminal </a:t>
            </a: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que investiga las 19 muertes, calificadas como homicidio.</a:t>
            </a:r>
          </a:p>
          <a:p>
            <a:pPr marL="285750" indent="-285750" algn="just">
              <a:buClr>
                <a:srgbClr val="C00000"/>
              </a:buClr>
              <a:buFont typeface="Arial" panose="020B0604020202020204" pitchFamily="34" charset="0"/>
              <a:buChar char="•"/>
            </a:pPr>
            <a:endPar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s-ES_tradnl" sz="1200" b="1" dirty="0" smtClean="0">
                <a:solidFill>
                  <a:schemeClr val="tx1">
                    <a:lumMod val="75000"/>
                    <a:lumOff val="25000"/>
                  </a:schemeClr>
                </a:solidFill>
                <a:latin typeface="Leelawadee" panose="020B0502040204020203" pitchFamily="34" charset="-34"/>
                <a:cs typeface="Leelawadee" panose="020B0502040204020203" pitchFamily="34" charset="-34"/>
              </a:rPr>
              <a:t>Proceso Ambiental </a:t>
            </a:r>
          </a:p>
          <a:p>
            <a:pPr marL="285750" indent="-285750" algn="just">
              <a:buClr>
                <a:srgbClr val="C00000"/>
              </a:buClr>
              <a:buFont typeface="Arial" panose="020B0604020202020204" pitchFamily="34" charset="0"/>
              <a:buChar char="•"/>
            </a:pPr>
            <a:endParaRPr lang="es-ES_tradnl" sz="1200" b="1"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Arial" panose="020B0604020202020204" pitchFamily="34" charset="0"/>
              <a:buChar char="•"/>
            </a:pP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El proceso ambiental que se abrió a partir de la tragedia es por un valor de </a:t>
            </a:r>
            <a:r>
              <a:rPr lang="es-ES_tradnl" sz="1200" b="1" dirty="0" smtClean="0">
                <a:solidFill>
                  <a:schemeClr val="tx1">
                    <a:lumMod val="75000"/>
                    <a:lumOff val="25000"/>
                  </a:schemeClr>
                </a:solidFill>
                <a:latin typeface="Leelawadee" panose="020B0502040204020203" pitchFamily="34" charset="-34"/>
                <a:cs typeface="Leelawadee" panose="020B0502040204020203" pitchFamily="34" charset="-34"/>
              </a:rPr>
              <a:t>R$ 155.000 millones</a:t>
            </a: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 </a:t>
            </a:r>
          </a:p>
          <a:p>
            <a:pPr marL="285750" indent="-285750" algn="just">
              <a:buClr>
                <a:srgbClr val="C00000"/>
              </a:buClr>
              <a:buFont typeface="Arial" panose="020B0604020202020204" pitchFamily="34" charset="0"/>
              <a:buChar char="•"/>
            </a:pP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La Acción civil pública, llevada adelante por la Unión, por los gobiernos de Minas Gerais y de </a:t>
            </a:r>
            <a:r>
              <a:rPr lang="es-ES_tradnl" sz="1200" dirty="0" err="1" smtClean="0">
                <a:solidFill>
                  <a:schemeClr val="tx1">
                    <a:lumMod val="75000"/>
                    <a:lumOff val="25000"/>
                  </a:schemeClr>
                </a:solidFill>
                <a:latin typeface="Leelawadee" panose="020B0502040204020203" pitchFamily="34" charset="-34"/>
                <a:cs typeface="Leelawadee" panose="020B0502040204020203" pitchFamily="34" charset="-34"/>
              </a:rPr>
              <a:t>Espírito</a:t>
            </a: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 Santo, y por órganos ambientales federales y estaduales, determinó un depósito de </a:t>
            </a:r>
            <a:r>
              <a:rPr lang="es-ES_tradnl" sz="1200" b="1" dirty="0" smtClean="0">
                <a:solidFill>
                  <a:schemeClr val="tx1">
                    <a:lumMod val="75000"/>
                    <a:lumOff val="25000"/>
                  </a:schemeClr>
                </a:solidFill>
                <a:latin typeface="Leelawadee" panose="020B0502040204020203" pitchFamily="34" charset="-34"/>
                <a:cs typeface="Leelawadee" panose="020B0502040204020203" pitchFamily="34" charset="-34"/>
              </a:rPr>
              <a:t>R$ 1.200 millones </a:t>
            </a: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para la recuperación de los daños causados. </a:t>
            </a:r>
          </a:p>
          <a:p>
            <a:pPr marL="285750" indent="-285750" algn="just">
              <a:buClr>
                <a:srgbClr val="C00000"/>
              </a:buClr>
              <a:buFont typeface="Arial" panose="020B0604020202020204" pitchFamily="34" charset="0"/>
              <a:buChar char="•"/>
            </a:pP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Este valor corresponde a la primera parte del total de R$ 20.000 millones. </a:t>
            </a:r>
          </a:p>
          <a:p>
            <a:pPr marL="285750" indent="-285750" algn="just">
              <a:buClr>
                <a:srgbClr val="C00000"/>
              </a:buClr>
              <a:buFont typeface="Arial" panose="020B0604020202020204" pitchFamily="34" charset="0"/>
              <a:buChar char="•"/>
            </a:pPr>
            <a:r>
              <a:rPr lang="es-ES_tradnl" sz="1200" dirty="0" smtClean="0">
                <a:solidFill>
                  <a:schemeClr val="tx1">
                    <a:lumMod val="75000"/>
                    <a:lumOff val="25000"/>
                  </a:schemeClr>
                </a:solidFill>
                <a:latin typeface="Leelawadee" panose="020B0502040204020203" pitchFamily="34" charset="-34"/>
                <a:cs typeface="Leelawadee" panose="020B0502040204020203" pitchFamily="34" charset="-34"/>
              </a:rPr>
              <a:t>El TJMG ya recibió cerca de 50 mil acciones individuales, motivadas por la contaminación del agua del Río Doce.</a:t>
            </a:r>
          </a:p>
          <a:p>
            <a:pPr marL="285750" indent="-285750" algn="just">
              <a:buClr>
                <a:srgbClr val="C00000"/>
              </a:buClr>
              <a:buFont typeface="Arial" panose="020B0604020202020204" pitchFamily="34" charset="0"/>
              <a:buChar char="•"/>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marL="285750" indent="-285750" algn="just">
              <a:buClr>
                <a:srgbClr val="C00000"/>
              </a:buClr>
              <a:buFont typeface="Arial" panose="020B0604020202020204" pitchFamily="34" charset="0"/>
              <a:buChar char="•"/>
            </a:pPr>
            <a:endParaRPr lang="es-ES_tradnl" sz="1400" dirty="0">
              <a:solidFill>
                <a:schemeClr val="tx1">
                  <a:lumMod val="75000"/>
                  <a:lumOff val="25000"/>
                </a:schemeClr>
              </a:solidFill>
              <a:latin typeface="Leelawadee" panose="020B0502040204020203" pitchFamily="34" charset="-34"/>
              <a:cs typeface="Leelawadee" panose="020B0502040204020203" pitchFamily="34" charset="-34"/>
            </a:endParaRPr>
          </a:p>
        </p:txBody>
      </p:sp>
      <p:pic>
        <p:nvPicPr>
          <p:cNvPr id="3074" name="Imagem 1" descr="Peixe na lama de mineração, no Rio Doce — Foto: Leonardo Merçon/ Instituto Últimos Refúg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088" y="1838484"/>
            <a:ext cx="3168352" cy="3998170"/>
          </a:xfrm>
          <a:prstGeom prst="rect">
            <a:avLst/>
          </a:prstGeom>
          <a:noFill/>
          <a:ln w="9525">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6"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7"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err="1" smtClean="0">
                <a:solidFill>
                  <a:schemeClr val="tx1">
                    <a:lumMod val="75000"/>
                    <a:lumOff val="25000"/>
                  </a:schemeClr>
                </a:solidFill>
                <a:effectLst>
                  <a:outerShdw blurRad="38100" dist="38100" dir="2700000" algn="tl">
                    <a:srgbClr val="000000">
                      <a:alpha val="43137"/>
                    </a:srgbClr>
                  </a:outerShdw>
                </a:effectLst>
              </a:rPr>
              <a:t>Acciones</a:t>
            </a:r>
            <a:r>
              <a:rPr lang="pt-BR" sz="2800" dirty="0" smtClean="0">
                <a:solidFill>
                  <a:schemeClr val="tx1">
                    <a:lumMod val="75000"/>
                    <a:lumOff val="25000"/>
                  </a:schemeClr>
                </a:solidFill>
                <a:effectLst>
                  <a:outerShdw blurRad="38100" dist="38100" dir="2700000" algn="tl">
                    <a:srgbClr val="000000">
                      <a:alpha val="43137"/>
                    </a:srgbClr>
                  </a:outerShdw>
                </a:effectLst>
              </a:rPr>
              <a:t> </a:t>
            </a:r>
            <a:r>
              <a:rPr lang="pt-BR" sz="2800" dirty="0" err="1" smtClean="0">
                <a:solidFill>
                  <a:schemeClr val="tx1">
                    <a:lumMod val="75000"/>
                    <a:lumOff val="25000"/>
                  </a:schemeClr>
                </a:solidFill>
                <a:effectLst>
                  <a:outerShdw blurRad="38100" dist="38100" dir="2700000" algn="tl">
                    <a:srgbClr val="000000">
                      <a:alpha val="43137"/>
                    </a:srgbClr>
                  </a:outerShdw>
                </a:effectLst>
              </a:rPr>
              <a:t>Judiciales</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sp>
        <p:nvSpPr>
          <p:cNvPr id="8" name="CaixaDeTexto 7"/>
          <p:cNvSpPr txBox="1"/>
          <p:nvPr/>
        </p:nvSpPr>
        <p:spPr>
          <a:xfrm>
            <a:off x="4716016" y="1838483"/>
            <a:ext cx="4108668" cy="4185761"/>
          </a:xfrm>
          <a:prstGeom prst="rect">
            <a:avLst/>
          </a:prstGeom>
          <a:noFill/>
        </p:spPr>
        <p:txBody>
          <a:bodyPr wrap="square" rtlCol="0">
            <a:spAutoFit/>
          </a:bodyPr>
          <a:lstStyle/>
          <a:p>
            <a:pPr algn="just">
              <a:buClr>
                <a:srgbClr val="C00000"/>
              </a:buClr>
            </a:pPr>
            <a:r>
              <a:rPr lang="es-ES_tradnl" sz="1400" b="1" dirty="0" smtClean="0">
                <a:solidFill>
                  <a:schemeClr val="tx1">
                    <a:lumMod val="75000"/>
                    <a:lumOff val="25000"/>
                  </a:schemeClr>
                </a:solidFill>
                <a:latin typeface="Leelawadee" panose="020B0502040204020203" pitchFamily="34" charset="-34"/>
                <a:cs typeface="Leelawadee" panose="020B0502040204020203" pitchFamily="34" charset="-34"/>
              </a:rPr>
              <a:t>Procesos Civiles</a:t>
            </a:r>
          </a:p>
          <a:p>
            <a:pPr algn="just">
              <a:buClr>
                <a:srgbClr val="C00000"/>
              </a:buClr>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El rompimiento del muro de contención hizo que </a:t>
            </a:r>
            <a:r>
              <a:rPr lang="es-ES_tradnl" sz="1400" dirty="0" err="1" smtClean="0">
                <a:solidFill>
                  <a:schemeClr val="tx1">
                    <a:lumMod val="75000"/>
                    <a:lumOff val="25000"/>
                  </a:schemeClr>
                </a:solidFill>
                <a:latin typeface="Leelawadee" panose="020B0502040204020203" pitchFamily="34" charset="-34"/>
                <a:cs typeface="Leelawadee" panose="020B0502040204020203" pitchFamily="34" charset="-34"/>
              </a:rPr>
              <a:t>Samarco</a:t>
            </a: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 se convierta en blanco de miles de procesos civiles, tales como resarcimiento a los profesores de los colegios de la región, indemnización por los autos enterrados, indemnización a los pescadores de la región, indemnización por la pérdida de residencia, etc.</a:t>
            </a:r>
          </a:p>
          <a:p>
            <a:pPr algn="just">
              <a:buClr>
                <a:srgbClr val="C00000"/>
              </a:buClr>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s-ES_tradnl" sz="1400" b="1" dirty="0" smtClean="0">
                <a:solidFill>
                  <a:schemeClr val="tx1">
                    <a:lumMod val="75000"/>
                    <a:lumOff val="25000"/>
                  </a:schemeClr>
                </a:solidFill>
                <a:latin typeface="Leelawadee" panose="020B0502040204020203" pitchFamily="34" charset="-34"/>
                <a:cs typeface="Leelawadee" panose="020B0502040204020203" pitchFamily="34" charset="-34"/>
              </a:rPr>
              <a:t>Acuerdos Laborales</a:t>
            </a:r>
          </a:p>
          <a:p>
            <a:pPr algn="just">
              <a:buClr>
                <a:srgbClr val="C00000"/>
              </a:buClr>
            </a:pPr>
            <a:endParaRPr lang="es-ES_tradnl" sz="1400" b="1"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Samarco firmó un acuerdo por el alejamiento de demisiones colectivos hasta el 31 de marzo de 2017. Paralelamente fue instada a adoptar una serie de mecanismos laborales legales, como licencias remuneradas, vacaciones colectivas y </a:t>
            </a:r>
            <a:r>
              <a:rPr lang="es-ES_tradnl" sz="1400" dirty="0" err="1" smtClean="0">
                <a:solidFill>
                  <a:schemeClr val="tx1">
                    <a:lumMod val="75000"/>
                    <a:lumOff val="25000"/>
                  </a:schemeClr>
                </a:solidFill>
                <a:latin typeface="Leelawadee" panose="020B0502040204020203" pitchFamily="34" charset="-34"/>
                <a:cs typeface="Leelawadee" panose="020B0502040204020203" pitchFamily="34" charset="-34"/>
              </a:rPr>
              <a:t>layoffs</a:t>
            </a: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a:t>
            </a:r>
          </a:p>
          <a:p>
            <a:pPr algn="just">
              <a:buClr>
                <a:srgbClr val="C00000"/>
              </a:buClr>
            </a:pPr>
            <a:endParaRPr lang="es-ES_tradnl" sz="1400" dirty="0">
              <a:solidFill>
                <a:schemeClr val="tx1">
                  <a:lumMod val="75000"/>
                  <a:lumOff val="25000"/>
                </a:schemeClr>
              </a:solidFill>
              <a:latin typeface="Leelawadee" panose="020B0502040204020203" pitchFamily="34" charset="-34"/>
              <a:cs typeface="Leelawadee" panose="020B0502040204020203" pitchFamily="34" charset="-34"/>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31" y="2060848"/>
            <a:ext cx="4108812" cy="345638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438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6"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7"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err="1" smtClean="0">
                <a:solidFill>
                  <a:schemeClr val="tx1">
                    <a:lumMod val="75000"/>
                    <a:lumOff val="25000"/>
                  </a:schemeClr>
                </a:solidFill>
                <a:effectLst>
                  <a:outerShdw blurRad="38100" dist="38100" dir="2700000" algn="tl">
                    <a:srgbClr val="000000">
                      <a:alpha val="43137"/>
                    </a:srgbClr>
                  </a:outerShdw>
                </a:effectLst>
              </a:rPr>
              <a:t>Acciones</a:t>
            </a:r>
            <a:r>
              <a:rPr lang="pt-BR" sz="2800" dirty="0" smtClean="0">
                <a:solidFill>
                  <a:schemeClr val="tx1">
                    <a:lumMod val="75000"/>
                    <a:lumOff val="25000"/>
                  </a:schemeClr>
                </a:solidFill>
                <a:effectLst>
                  <a:outerShdw blurRad="38100" dist="38100" dir="2700000" algn="tl">
                    <a:srgbClr val="000000">
                      <a:alpha val="43137"/>
                    </a:srgbClr>
                  </a:outerShdw>
                </a:effectLst>
              </a:rPr>
              <a:t> </a:t>
            </a:r>
            <a:r>
              <a:rPr lang="pt-BR" sz="2800" dirty="0" err="1" smtClean="0">
                <a:solidFill>
                  <a:schemeClr val="tx1">
                    <a:lumMod val="75000"/>
                    <a:lumOff val="25000"/>
                  </a:schemeClr>
                </a:solidFill>
                <a:effectLst>
                  <a:outerShdw blurRad="38100" dist="38100" dir="2700000" algn="tl">
                    <a:srgbClr val="000000">
                      <a:alpha val="43137"/>
                    </a:srgbClr>
                  </a:outerShdw>
                </a:effectLst>
              </a:rPr>
              <a:t>Judiciales</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sp>
        <p:nvSpPr>
          <p:cNvPr id="10" name="CaixaDeTexto 9"/>
          <p:cNvSpPr txBox="1"/>
          <p:nvPr/>
        </p:nvSpPr>
        <p:spPr>
          <a:xfrm>
            <a:off x="442804" y="1628800"/>
            <a:ext cx="8150654" cy="3108544"/>
          </a:xfrm>
          <a:prstGeom prst="rect">
            <a:avLst/>
          </a:prstGeom>
          <a:noFill/>
        </p:spPr>
        <p:txBody>
          <a:bodyPr wrap="square" rtlCol="0">
            <a:spAutoFit/>
          </a:bodyPr>
          <a:lstStyle/>
          <a:p>
            <a:pPr algn="just">
              <a:buClr>
                <a:srgbClr val="C00000"/>
              </a:buClr>
            </a:pPr>
            <a:r>
              <a:rPr lang="es-ES_tradnl" sz="1400" b="1" dirty="0" smtClean="0">
                <a:solidFill>
                  <a:schemeClr val="tx1">
                    <a:lumMod val="75000"/>
                    <a:lumOff val="25000"/>
                  </a:schemeClr>
                </a:solidFill>
                <a:latin typeface="Leelawadee" panose="020B0502040204020203" pitchFamily="34" charset="-34"/>
                <a:cs typeface="Leelawadee" panose="020B0502040204020203" pitchFamily="34" charset="-34"/>
              </a:rPr>
              <a:t>Proceso internacional</a:t>
            </a:r>
          </a:p>
          <a:p>
            <a:pPr algn="just">
              <a:buClr>
                <a:srgbClr val="C00000"/>
              </a:buClr>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La empresa minera anglo-australiana BHP Billiton anunció este lunes (23) que fue notificada de una acción judicial colectiva, presentada en Australia, por incumplimiento de sus obligaciones de información a los inversores. </a:t>
            </a:r>
          </a:p>
          <a:p>
            <a:pPr algn="just">
              <a:buClr>
                <a:srgbClr val="C00000"/>
              </a:buClr>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fontAlgn="base"/>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La acción reivindica pérdidas sufridas por los accionistas de la empresa entre octubre de 2013 y noviembre de 2015, derivadas de la caída de las acciones de BHP. Cerca de 3.000 inversores se asociaron para presentar la acción a la Justicia. En dicho período las acciones de BHP se desplomaron un 22% en la bolsa de Sydney y 23% en Londres y </a:t>
            </a:r>
            <a:r>
              <a:rPr lang="es-ES_tradnl" sz="1400" dirty="0" err="1" smtClean="0">
                <a:solidFill>
                  <a:schemeClr val="tx1">
                    <a:lumMod val="75000"/>
                    <a:lumOff val="25000"/>
                  </a:schemeClr>
                </a:solidFill>
                <a:latin typeface="Leelawadee" panose="020B0502040204020203" pitchFamily="34" charset="-34"/>
                <a:cs typeface="Leelawadee" panose="020B0502040204020203" pitchFamily="34" charset="-34"/>
              </a:rPr>
              <a:t>Johanesburgo</a:t>
            </a:r>
            <a:r>
              <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rPr>
              <a:t>.</a:t>
            </a:r>
          </a:p>
          <a:p>
            <a:pPr algn="just">
              <a:buClr>
                <a:srgbClr val="C00000"/>
              </a:buClr>
            </a:pPr>
            <a:endParaRPr lang="es-ES_tradnl"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smtClean="0">
              <a:solidFill>
                <a:schemeClr val="tx1">
                  <a:lumMod val="75000"/>
                  <a:lumOff val="25000"/>
                </a:schemeClr>
              </a:solidFill>
              <a:latin typeface="Leelawadee" panose="020B0502040204020203" pitchFamily="34" charset="-34"/>
              <a:cs typeface="Leelawadee" panose="020B0502040204020203" pitchFamily="34" charset="-34"/>
            </a:endParaRPr>
          </a:p>
          <a:p>
            <a:pPr algn="just">
              <a:buClr>
                <a:srgbClr val="C00000"/>
              </a:buClr>
            </a:pPr>
            <a:endParaRPr lang="pt-BR" sz="1400" dirty="0">
              <a:solidFill>
                <a:schemeClr val="tx1">
                  <a:lumMod val="75000"/>
                  <a:lumOff val="25000"/>
                </a:schemeClr>
              </a:solidFill>
              <a:latin typeface="Leelawadee" panose="020B0502040204020203" pitchFamily="34" charset="-34"/>
              <a:cs typeface="Leelawadee" panose="020B0502040204020203" pitchFamily="34" charset="-34"/>
            </a:endParaRPr>
          </a:p>
        </p:txBody>
      </p:sp>
      <p:pic>
        <p:nvPicPr>
          <p:cNvPr id="5122" name="Picture 2" descr="C:\Users\carlos.reis\Desktop\desastre-mariana-5192582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660" y="4005064"/>
            <a:ext cx="5014941" cy="2030352"/>
          </a:xfrm>
          <a:prstGeom prst="rect">
            <a:avLst/>
          </a:prstGeom>
          <a:no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0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1"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2"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PLS nº 767 de 2015</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pic>
        <p:nvPicPr>
          <p:cNvPr id="13" name="Picture 5" descr="C:\Users\carlos.reis\Downloads\documents-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85" y="737292"/>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71600" y="1916832"/>
            <a:ext cx="6840760" cy="3693319"/>
          </a:xfrm>
          <a:prstGeom prst="rect">
            <a:avLst/>
          </a:prstGeom>
          <a:noFill/>
        </p:spPr>
        <p:txBody>
          <a:bodyPr wrap="square" rtlCol="0">
            <a:spAutoFit/>
          </a:bodyPr>
          <a:lstStyle/>
          <a:p>
            <a:pPr algn="just"/>
            <a:r>
              <a:rPr lang="es-ES_tradnl" dirty="0" smtClean="0"/>
              <a:t>“Altera la Ley </a:t>
            </a:r>
            <a:r>
              <a:rPr lang="es-ES_tradnl" dirty="0" err="1" smtClean="0"/>
              <a:t>nº</a:t>
            </a:r>
            <a:r>
              <a:rPr lang="es-ES_tradnl" dirty="0" smtClean="0"/>
              <a:t> 6.938, del 31 de agosto de 1981 (Ley de la Política Nacional do Medio Ambiente), para permitir la exigencia de seguro ambiental cuando sea necesaria la elaboración de un Estudio de Impacto Ambiental (EIA) y de un Informe de Impacto Ambiental (Rima)” fue </a:t>
            </a:r>
            <a:r>
              <a:rPr lang="es-ES_tradnl" b="1" dirty="0" smtClean="0"/>
              <a:t>aprobado en el Senado </a:t>
            </a:r>
            <a:r>
              <a:rPr lang="es-ES_tradnl" dirty="0" smtClean="0"/>
              <a:t>y enviado para su </a:t>
            </a:r>
            <a:r>
              <a:rPr lang="es-ES_tradnl" b="1" dirty="0" smtClean="0"/>
              <a:t>revisión a la Cámara de Diputados</a:t>
            </a:r>
            <a:r>
              <a:rPr lang="es-ES_tradnl" dirty="0" smtClean="0"/>
              <a:t>.</a:t>
            </a:r>
          </a:p>
          <a:p>
            <a:pPr algn="just"/>
            <a:endParaRPr lang="es-ES_tradnl" dirty="0" smtClean="0"/>
          </a:p>
          <a:p>
            <a:pPr algn="just"/>
            <a:endParaRPr lang="es-ES_tradnl" dirty="0" smtClean="0"/>
          </a:p>
          <a:p>
            <a:pPr algn="just"/>
            <a:r>
              <a:rPr lang="es-ES_tradnl" dirty="0" smtClean="0"/>
              <a:t>El proyecto, presentado ante el Senado luego del acaecimiento del desastre ambiental de Mariana, crea un seguro ambiental obligatorio </a:t>
            </a:r>
            <a:r>
              <a:rPr lang="es-ES_tradnl" b="1" dirty="0" smtClean="0"/>
              <a:t>como condición para la concesión de la licencia ambiental para el inicio de la operación de emprendimientos o actividades que utilicen recursos ambientales</a:t>
            </a:r>
            <a:r>
              <a:rPr lang="es-ES_tradnl" dirty="0" smtClean="0"/>
              <a:t>. </a:t>
            </a:r>
            <a:endParaRPr lang="es-ES_tradnl" dirty="0"/>
          </a:p>
        </p:txBody>
      </p:sp>
    </p:spTree>
    <p:extLst>
      <p:ext uri="{BB962C8B-B14F-4D97-AF65-F5344CB8AC3E}">
        <p14:creationId xmlns:p14="http://schemas.microsoft.com/office/powerpoint/2010/main" val="214865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1"/>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1"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2"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PL nº 10.794 de 2018</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pic>
        <p:nvPicPr>
          <p:cNvPr id="13" name="Picture 5" descr="C:\Users\carlos.reis\Downloads\documents-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85" y="737292"/>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71600" y="1916832"/>
            <a:ext cx="6840760" cy="2585323"/>
          </a:xfrm>
          <a:prstGeom prst="rect">
            <a:avLst/>
          </a:prstGeom>
          <a:noFill/>
        </p:spPr>
        <p:txBody>
          <a:bodyPr wrap="square" rtlCol="0">
            <a:spAutoFit/>
          </a:bodyPr>
          <a:lstStyle/>
          <a:p>
            <a:r>
              <a:rPr lang="es-ES_tradnl" b="1" dirty="0" smtClean="0"/>
              <a:t>Autor </a:t>
            </a:r>
            <a:r>
              <a:rPr lang="es-ES_tradnl" dirty="0" smtClean="0"/>
              <a:t>Senado Federal </a:t>
            </a:r>
            <a:r>
              <a:rPr lang="es-ES_tradnl" dirty="0" err="1" smtClean="0"/>
              <a:t>–</a:t>
            </a:r>
            <a:r>
              <a:rPr lang="es-ES_tradnl" dirty="0" smtClean="0"/>
              <a:t> Senador </a:t>
            </a:r>
            <a:r>
              <a:rPr lang="es-ES_tradnl" dirty="0" err="1" smtClean="0"/>
              <a:t>Vaudir</a:t>
            </a:r>
            <a:r>
              <a:rPr lang="es-ES_tradnl" dirty="0" smtClean="0"/>
              <a:t> </a:t>
            </a:r>
            <a:r>
              <a:rPr lang="es-ES_tradnl" dirty="0" err="1" smtClean="0"/>
              <a:t>Raupp</a:t>
            </a:r>
            <a:r>
              <a:rPr lang="es-ES_tradnl" dirty="0" smtClean="0"/>
              <a:t> - MDB/RO</a:t>
            </a:r>
          </a:p>
          <a:p>
            <a:endParaRPr lang="es-ES_tradnl" b="1" dirty="0" smtClean="0"/>
          </a:p>
          <a:p>
            <a:r>
              <a:rPr lang="es-ES_tradnl" b="1" dirty="0" smtClean="0"/>
              <a:t>Situación:</a:t>
            </a:r>
            <a:r>
              <a:rPr lang="es-ES_tradnl" dirty="0" smtClean="0"/>
              <a:t> Aprobado en el Senado y enviado a la Cámara de Diputados, está aguardando la Designación por parte del Ponente de la Comisión de Constitución, Justicia y Ciudadanía (CCJC)</a:t>
            </a:r>
          </a:p>
          <a:p>
            <a:endParaRPr lang="es-ES_tradnl" b="1" dirty="0" smtClean="0"/>
          </a:p>
          <a:p>
            <a:r>
              <a:rPr lang="es-ES_tradnl" b="1" dirty="0" smtClean="0"/>
              <a:t>Origen:</a:t>
            </a:r>
            <a:r>
              <a:rPr lang="es-ES_tradnl" dirty="0" smtClean="0"/>
              <a:t> PLS 767/2015</a:t>
            </a:r>
          </a:p>
          <a:p>
            <a:r>
              <a:rPr lang="es-ES_tradnl" dirty="0" smtClean="0"/>
              <a:t/>
            </a:r>
            <a:br>
              <a:rPr lang="es-ES_tradnl" dirty="0" smtClean="0"/>
            </a:br>
            <a:r>
              <a:rPr lang="es-ES_tradnl" dirty="0" smtClean="0"/>
              <a:t> </a:t>
            </a:r>
            <a:endParaRPr lang="es-ES_tradnl" dirty="0"/>
          </a:p>
        </p:txBody>
      </p:sp>
    </p:spTree>
    <p:extLst>
      <p:ext uri="{BB962C8B-B14F-4D97-AF65-F5344CB8AC3E}">
        <p14:creationId xmlns:p14="http://schemas.microsoft.com/office/powerpoint/2010/main" val="427456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3" descr="D:\Clientes_Atuais\AIDA\2018\2_Eventos_banners\5_maio\15_05_2018_aida_ansp_semana_educação_financeira\fundo bann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1"/>
            <a:ext cx="9144000" cy="6855678"/>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76"/>
          <p:cNvSpPr>
            <a:spLocks/>
          </p:cNvSpPr>
          <p:nvPr/>
        </p:nvSpPr>
        <p:spPr bwMode="auto">
          <a:xfrm>
            <a:off x="607348" y="709881"/>
            <a:ext cx="652339" cy="630887"/>
          </a:xfrm>
          <a:custGeom>
            <a:avLst/>
            <a:gdLst>
              <a:gd name="T0" fmla="*/ 868363 w 471"/>
              <a:gd name="T1" fmla="*/ 868363 h 471"/>
              <a:gd name="T2" fmla="*/ 77434 w 471"/>
              <a:gd name="T3" fmla="*/ 868363 h 471"/>
              <a:gd name="T4" fmla="*/ 0 w 471"/>
              <a:gd name="T5" fmla="*/ 790929 h 471"/>
              <a:gd name="T6" fmla="*/ 0 w 471"/>
              <a:gd name="T7" fmla="*/ 77434 h 471"/>
              <a:gd name="T8" fmla="*/ 77434 w 471"/>
              <a:gd name="T9" fmla="*/ 0 h 471"/>
              <a:gd name="T10" fmla="*/ 868363 w 471"/>
              <a:gd name="T11" fmla="*/ 0 h 471"/>
              <a:gd name="T12" fmla="*/ 868363 w 471"/>
              <a:gd name="T13" fmla="*/ 868363 h 4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471">
                <a:moveTo>
                  <a:pt x="471" y="471"/>
                </a:moveTo>
                <a:cubicBezTo>
                  <a:pt x="42" y="471"/>
                  <a:pt x="42" y="471"/>
                  <a:pt x="42" y="471"/>
                </a:cubicBezTo>
                <a:cubicBezTo>
                  <a:pt x="19" y="471"/>
                  <a:pt x="0" y="453"/>
                  <a:pt x="0" y="429"/>
                </a:cubicBezTo>
                <a:cubicBezTo>
                  <a:pt x="0" y="42"/>
                  <a:pt x="0" y="42"/>
                  <a:pt x="0" y="42"/>
                </a:cubicBezTo>
                <a:cubicBezTo>
                  <a:pt x="0" y="18"/>
                  <a:pt x="19" y="0"/>
                  <a:pt x="42" y="0"/>
                </a:cubicBezTo>
                <a:cubicBezTo>
                  <a:pt x="471" y="0"/>
                  <a:pt x="471" y="0"/>
                  <a:pt x="471" y="0"/>
                </a:cubicBezTo>
                <a:lnTo>
                  <a:pt x="471" y="471"/>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1" name="Freeform 390"/>
          <p:cNvSpPr>
            <a:spLocks/>
          </p:cNvSpPr>
          <p:nvPr/>
        </p:nvSpPr>
        <p:spPr bwMode="auto">
          <a:xfrm>
            <a:off x="1259687" y="709881"/>
            <a:ext cx="232432" cy="774903"/>
          </a:xfrm>
          <a:custGeom>
            <a:avLst/>
            <a:gdLst>
              <a:gd name="T0" fmla="*/ 306388 w 166"/>
              <a:gd name="T1" fmla="*/ 1044575 h 567"/>
              <a:gd name="T2" fmla="*/ 0 w 166"/>
              <a:gd name="T3" fmla="*/ 869558 h 567"/>
              <a:gd name="T4" fmla="*/ 0 w 166"/>
              <a:gd name="T5" fmla="*/ 0 h 567"/>
              <a:gd name="T6" fmla="*/ 306388 w 166"/>
              <a:gd name="T7" fmla="*/ 259762 h 567"/>
              <a:gd name="T8" fmla="*/ 306388 w 166"/>
              <a:gd name="T9" fmla="*/ 1044575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567">
                <a:moveTo>
                  <a:pt x="166" y="567"/>
                </a:moveTo>
                <a:cubicBezTo>
                  <a:pt x="111" y="535"/>
                  <a:pt x="56" y="504"/>
                  <a:pt x="0" y="472"/>
                </a:cubicBezTo>
                <a:cubicBezTo>
                  <a:pt x="0" y="314"/>
                  <a:pt x="0" y="157"/>
                  <a:pt x="0" y="0"/>
                </a:cubicBezTo>
                <a:cubicBezTo>
                  <a:pt x="56" y="47"/>
                  <a:pt x="111" y="94"/>
                  <a:pt x="166" y="141"/>
                </a:cubicBezTo>
                <a:cubicBezTo>
                  <a:pt x="166" y="283"/>
                  <a:pt x="166" y="425"/>
                  <a:pt x="166" y="567"/>
                </a:cubicBezTo>
                <a:close/>
              </a:path>
            </a:pathLst>
          </a:custGeom>
          <a:solidFill>
            <a:schemeClr val="bg1">
              <a:lumMod val="7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pt-BR"/>
          </a:p>
        </p:txBody>
      </p:sp>
      <p:sp>
        <p:nvSpPr>
          <p:cNvPr id="12" name="Freeform 378"/>
          <p:cNvSpPr>
            <a:spLocks/>
          </p:cNvSpPr>
          <p:nvPr/>
        </p:nvSpPr>
        <p:spPr bwMode="auto">
          <a:xfrm>
            <a:off x="1492119" y="928333"/>
            <a:ext cx="4150162" cy="556451"/>
          </a:xfrm>
          <a:custGeom>
            <a:avLst/>
            <a:gdLst>
              <a:gd name="T0" fmla="*/ 5208588 w 3480"/>
              <a:gd name="T1" fmla="*/ 787400 h 496"/>
              <a:gd name="T2" fmla="*/ 0 w 3480"/>
              <a:gd name="T3" fmla="*/ 787400 h 496"/>
              <a:gd name="T4" fmla="*/ 0 w 3480"/>
              <a:gd name="T5" fmla="*/ 0 h 496"/>
              <a:gd name="T6" fmla="*/ 5208588 w 3480"/>
              <a:gd name="T7" fmla="*/ 0 h 496"/>
              <a:gd name="T8" fmla="*/ 5524500 w 3480"/>
              <a:gd name="T9" fmla="*/ 395288 h 496"/>
              <a:gd name="T10" fmla="*/ 5208588 w 3480"/>
              <a:gd name="T11" fmla="*/ 787400 h 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0" h="496">
                <a:moveTo>
                  <a:pt x="3281" y="496"/>
                </a:moveTo>
                <a:lnTo>
                  <a:pt x="0" y="496"/>
                </a:lnTo>
                <a:lnTo>
                  <a:pt x="0" y="0"/>
                </a:lnTo>
                <a:lnTo>
                  <a:pt x="3281" y="0"/>
                </a:lnTo>
                <a:lnTo>
                  <a:pt x="3480" y="249"/>
                </a:lnTo>
                <a:lnTo>
                  <a:pt x="3281" y="496"/>
                </a:lnTo>
                <a:close/>
              </a:path>
            </a:pathLst>
          </a:custGeom>
          <a:solidFill>
            <a:schemeClr val="bg1">
              <a:lumMod val="85000"/>
            </a:schemeClr>
          </a:solidFill>
          <a:ln>
            <a:noFill/>
          </a:ln>
          <a:extLst/>
        </p:spPr>
        <p:txBody>
          <a:bodyPr/>
          <a:lstStyle>
            <a:defPPr>
              <a:defRPr lang="et-E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pt-BR" sz="2800" dirty="0" smtClean="0">
                <a:solidFill>
                  <a:schemeClr val="tx1">
                    <a:lumMod val="75000"/>
                    <a:lumOff val="25000"/>
                  </a:schemeClr>
                </a:solidFill>
                <a:effectLst>
                  <a:outerShdw blurRad="38100" dist="38100" dir="2700000" algn="tl">
                    <a:srgbClr val="000000">
                      <a:alpha val="43137"/>
                    </a:srgbClr>
                  </a:outerShdw>
                </a:effectLst>
              </a:rPr>
              <a:t>PL nº 10.794 de 2018</a:t>
            </a:r>
            <a:endParaRPr lang="pt-BR" sz="2800" dirty="0">
              <a:solidFill>
                <a:schemeClr val="tx1">
                  <a:lumMod val="75000"/>
                  <a:lumOff val="25000"/>
                </a:schemeClr>
              </a:solidFill>
              <a:effectLst>
                <a:outerShdw blurRad="38100" dist="38100" dir="2700000" algn="tl">
                  <a:srgbClr val="000000">
                    <a:alpha val="43137"/>
                  </a:srgbClr>
                </a:outerShdw>
              </a:effectLst>
            </a:endParaRPr>
          </a:p>
        </p:txBody>
      </p:sp>
      <p:pic>
        <p:nvPicPr>
          <p:cNvPr id="13" name="Picture 5" descr="C:\Users\carlos.reis\Downloads\documents-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85" y="737292"/>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71600" y="1988840"/>
            <a:ext cx="6840760" cy="3539431"/>
          </a:xfrm>
          <a:prstGeom prst="rect">
            <a:avLst/>
          </a:prstGeom>
          <a:noFill/>
        </p:spPr>
        <p:txBody>
          <a:bodyPr wrap="square" rtlCol="0">
            <a:spAutoFit/>
          </a:bodyPr>
          <a:lstStyle/>
          <a:p>
            <a:r>
              <a:rPr lang="es-ES_tradnl" sz="1400" dirty="0" smtClean="0"/>
              <a:t>Art. 1º El </a:t>
            </a:r>
            <a:r>
              <a:rPr lang="es-ES_tradnl" sz="1400" dirty="0" err="1" smtClean="0"/>
              <a:t>art</a:t>
            </a:r>
            <a:r>
              <a:rPr lang="es-ES_tradnl" sz="1400" dirty="0" smtClean="0"/>
              <a:t>. 10 de la Ley </a:t>
            </a:r>
            <a:r>
              <a:rPr lang="es-ES_tradnl" sz="1400" dirty="0" err="1" smtClean="0"/>
              <a:t>nº</a:t>
            </a:r>
            <a:r>
              <a:rPr lang="es-ES_tradnl" sz="1400" dirty="0" smtClean="0"/>
              <a:t> 6.938, del 31 de agosto de 1981 (Ley de la Política Nacional de Medio Ambiente), entra en vigencia con los siguientes añadidos §§ 5º y 6º:</a:t>
            </a:r>
          </a:p>
          <a:p>
            <a:r>
              <a:rPr lang="es-ES_tradnl" sz="1400" b="1" dirty="0" smtClean="0"/>
              <a:t>“Art. 10</a:t>
            </a:r>
            <a:r>
              <a:rPr lang="es-ES_tradnl" sz="1400" dirty="0" smtClean="0"/>
              <a:t>. ............................................................................................. ...........</a:t>
            </a:r>
          </a:p>
          <a:p>
            <a:r>
              <a:rPr lang="es-ES_tradnl" sz="1400" b="1" dirty="0" smtClean="0"/>
              <a:t>§ 5º </a:t>
            </a:r>
            <a:r>
              <a:rPr lang="es-ES_tradnl" sz="1400" dirty="0" smtClean="0"/>
              <a:t>Sin perjuicios de los demás requisitos aplicables al licenciamiento ambiental, el órgano ambiental licenciador deberá se manifestar, en los casos en que sea necesaria la elaboración de un Estudio de Impacto Ambiental (EIA) y de un Informe de Impacto Ambiental (Rima), sobre la necesidad de </a:t>
            </a:r>
            <a:r>
              <a:rPr lang="es-ES_tradnl" sz="1400" b="1" dirty="0" smtClean="0"/>
              <a:t>comprobación de la contratación de un seguro ambiental </a:t>
            </a:r>
            <a:r>
              <a:rPr lang="es-ES_tradnl" sz="1400" dirty="0" smtClean="0"/>
              <a:t>previsto en el inciso XIII del art. 9º de esta Ley, como </a:t>
            </a:r>
            <a:r>
              <a:rPr lang="es-ES_tradnl" sz="1400" b="1" dirty="0" smtClean="0"/>
              <a:t>condición para la concesión de la licencia ambiental para el inicio de la operación de emprendimientos o actividades que utilicen recursos ambientales</a:t>
            </a:r>
            <a:r>
              <a:rPr lang="es-ES_tradnl" sz="1400" dirty="0" smtClean="0"/>
              <a:t>, efectiva o potencialmente contaminantes o capaces, de cualquier forma, de causar degradación ambiental.</a:t>
            </a:r>
          </a:p>
          <a:p>
            <a:r>
              <a:rPr lang="es-ES_tradnl" sz="1400" dirty="0" smtClean="0"/>
              <a:t> </a:t>
            </a:r>
            <a:r>
              <a:rPr lang="es-ES_tradnl" sz="1400" b="1" dirty="0" smtClean="0"/>
              <a:t>§ 6º </a:t>
            </a:r>
            <a:r>
              <a:rPr lang="es-ES_tradnl" sz="1400" dirty="0" smtClean="0"/>
              <a:t>El valor asegurado por el seguro ambiental será establecido en la fase inicial del licenciamiento por el órgano ambiental licenciador, conforme criterios objetivos establecidos en reglamento.” (NR) </a:t>
            </a:r>
          </a:p>
          <a:p>
            <a:r>
              <a:rPr lang="es-ES_tradnl" sz="1400" b="1" dirty="0" smtClean="0"/>
              <a:t>Art. 2º </a:t>
            </a:r>
            <a:r>
              <a:rPr lang="es-ES_tradnl" sz="1400" dirty="0" smtClean="0"/>
              <a:t>Esta Ley entra en vigencia en la fecha de su publicación. Senado Federal, 26 de junio de 2018.”</a:t>
            </a:r>
            <a:endParaRPr lang="es-ES_tradnl" sz="1400" dirty="0"/>
          </a:p>
        </p:txBody>
      </p:sp>
    </p:spTree>
    <p:extLst>
      <p:ext uri="{BB962C8B-B14F-4D97-AF65-F5344CB8AC3E}">
        <p14:creationId xmlns:p14="http://schemas.microsoft.com/office/powerpoint/2010/main" val="146439137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860</Words>
  <Application>Microsoft Office PowerPoint</Application>
  <PresentationFormat>Apresentação na tela (4:3)</PresentationFormat>
  <Paragraphs>56</Paragraphs>
  <Slides>9</Slides>
  <Notes>0</Notes>
  <HiddenSlides>0</HiddenSlides>
  <MMClips>0</MMClips>
  <ScaleCrop>false</ScaleCrop>
  <HeadingPairs>
    <vt:vector size="4" baseType="variant">
      <vt:variant>
        <vt:lpstr>Tema</vt:lpstr>
      </vt:variant>
      <vt:variant>
        <vt:i4>1</vt:i4>
      </vt:variant>
      <vt:variant>
        <vt:lpstr>Títulos de slides</vt:lpstr>
      </vt:variant>
      <vt:variant>
        <vt:i4>9</vt:i4>
      </vt:variant>
    </vt:vector>
  </HeadingPairs>
  <TitlesOfParts>
    <vt:vector size="10"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Cesar Pereira dos Reis</dc:creator>
  <cp:lastModifiedBy>Maria da Gloria Faria / SEJUR</cp:lastModifiedBy>
  <cp:revision>35</cp:revision>
  <dcterms:created xsi:type="dcterms:W3CDTF">2018-10-10T03:55:08Z</dcterms:created>
  <dcterms:modified xsi:type="dcterms:W3CDTF">2018-10-10T19:15:41Z</dcterms:modified>
</cp:coreProperties>
</file>